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Fugaz One"/>
      <p:regular r:id="rId19"/>
    </p:embeddedFont>
    <p:embeddedFont>
      <p:font typeface="Ultra"/>
      <p:regular r:id="rId20"/>
    </p:embeddedFont>
    <p:embeddedFont>
      <p:font typeface="Alfa Slab One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58BDFCF-7FED-451C-B928-B8CE68753279}">
  <a:tblStyle styleId="{858BDFCF-7FED-451C-B928-B8CE687532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ltr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AlfaSlabOn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FugazOne-regular.fntdata"/><Relationship Id="rId6" Type="http://schemas.openxmlformats.org/officeDocument/2006/relationships/slide" Target="slides/slide1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bbc.co.uk/programmes/p02pdc6n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Q4R4d9Ur47U6lZPSKHa20DEhtVC7SzeTC1RCJkG0jNg/edit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oLa9IrIutcjCa6zu5UNVuq6-fea23Q5Ji34w8iq8aBE/edit?usp=sharing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gMOq13exOJpGsF8E1VkHOksSx0EIyBmcsROgHZVAy2I/edit?usp=sharing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9414bb195_1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9414bb195_1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See how this lesson links to the course by viewing the final slide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Key TOK terms appear in a</a:t>
            </a:r>
            <a:r>
              <a:rPr b="1" lang="en-GB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 red font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13743d8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13743d8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a14af668f_0_1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a14af668f_0_1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The podcast can be found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here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a14af668f_0_1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a14af668f_0_1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Use this theoryofknowledge.net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discussion point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 document to help 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a14af668f_0_18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a14af668f_0_1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Student notes can be found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here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 on the two approaches to knowledge.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The coherence truth test has a lot in common with the rationalist (Cartesian) approach to knowledge. The correspondence truth test matches up to an empirical (Lockean) approach.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Get students to swing one way or the other, and be ready to 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vigorously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 defend their position.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1d282c113_1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1d282c113_1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slide, if you want to help students to take ownership of the IA prompts (IAPs) for the TOK exhibition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 more ideas on relevant IAPs, see the ‘Linking this lesson to the course’ slide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a14af668f_0_2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a14af668f_0_2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 the </a:t>
            </a:r>
            <a:r>
              <a:rPr lang="en-GB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BQ1 assessment tracker</a:t>
            </a: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for suggestions on providing feedback, and recording students’ progress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2962947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2962947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ad54683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0ad54683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Use this slide to access the ‘Exploration Points’ notes for BQ1, which will help students to develop a deeper knowledge of any TOK theme or area of knowledge. This will not only help them to master the TOK course in general, but also craft a great exhibition or essay.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Be ready to provide more guidance on how to use this resource - ie, which media sources to focus on, which questions to address, which TED talks to watch, and which key terms and ideas to understand.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AUTOLAYOUT_91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2705800" y="0"/>
            <a:ext cx="6438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title"/>
          </p:nvPr>
        </p:nvSpPr>
        <p:spPr>
          <a:xfrm>
            <a:off x="304800" y="710000"/>
            <a:ext cx="2089800" cy="759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04800" y="1554150"/>
            <a:ext cx="2089800" cy="3310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AUTOLAYOUT_92"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2705800" y="0"/>
            <a:ext cx="6438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304800" y="710000"/>
            <a:ext cx="2089800" cy="759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04800" y="1554150"/>
            <a:ext cx="2089800" cy="3310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AUTOLAYOUT_95"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99"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 txBox="1"/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100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7"/>
          <p:cNvSpPr/>
          <p:nvPr/>
        </p:nvSpPr>
        <p:spPr>
          <a:xfrm>
            <a:off x="326950" y="261675"/>
            <a:ext cx="5717400" cy="451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6153250" y="161925"/>
            <a:ext cx="2690700" cy="3409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AUTOLAYOUT_120">
    <p:bg>
      <p:bgPr>
        <a:solidFill>
          <a:srgbClr val="FFFFF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121"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9"/>
          <p:cNvSpPr txBox="1"/>
          <p:nvPr>
            <p:ph type="title"/>
          </p:nvPr>
        </p:nvSpPr>
        <p:spPr>
          <a:xfrm>
            <a:off x="329350" y="1108375"/>
            <a:ext cx="3997500" cy="1024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29350" y="2195100"/>
            <a:ext cx="3997500" cy="1835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 1">
  <p:cSld name="AUTOLAYOUT_124"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0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0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theoryofknowledge.net/areas-of-knowledge/human-sciences/" TargetMode="External"/><Relationship Id="rId10" Type="http://schemas.openxmlformats.org/officeDocument/2006/relationships/hyperlink" Target="https://theoryofknowledge.net/areas-of-knowledge/history/" TargetMode="External"/><Relationship Id="rId13" Type="http://schemas.openxmlformats.org/officeDocument/2006/relationships/hyperlink" Target="https://theoryofknowledge.net/areas-of-knowledge/natural-sciences/" TargetMode="External"/><Relationship Id="rId12" Type="http://schemas.openxmlformats.org/officeDocument/2006/relationships/hyperlink" Target="https://theoryofknowledge.net/areas-of-knowledge/mathematics/" TargetMode="Externa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heoryofknowledge.net/the-tok-themes/knowledge-and-the-knower/" TargetMode="External"/><Relationship Id="rId4" Type="http://schemas.openxmlformats.org/officeDocument/2006/relationships/hyperlink" Target="https://theoryofknowledge.net/the-tok-course/tok-optional-themes/knowledge-and-indigenous-societies/" TargetMode="External"/><Relationship Id="rId9" Type="http://schemas.openxmlformats.org/officeDocument/2006/relationships/hyperlink" Target="https://theoryofknowledge.net/areas-of-knowledge/the-arts/" TargetMode="External"/><Relationship Id="rId15" Type="http://schemas.openxmlformats.org/officeDocument/2006/relationships/image" Target="../media/image2.jpg"/><Relationship Id="rId14" Type="http://schemas.openxmlformats.org/officeDocument/2006/relationships/hyperlink" Target="https://theoryofknowledge.net/the-tok-course/" TargetMode="External"/><Relationship Id="rId5" Type="http://schemas.openxmlformats.org/officeDocument/2006/relationships/hyperlink" Target="https://theoryofknowledge.net/the-tok-course/tok-optional-themes/knowledge-and-language/" TargetMode="External"/><Relationship Id="rId6" Type="http://schemas.openxmlformats.org/officeDocument/2006/relationships/hyperlink" Target="https://theoryofknowledge.net/the-tok-course/tok-optional-themes/knowledge-and-politics/" TargetMode="External"/><Relationship Id="rId7" Type="http://schemas.openxmlformats.org/officeDocument/2006/relationships/hyperlink" Target="https://theoryofknowledge.net/the-tok-course/tok-optional-themes/knowledge-and-religion/" TargetMode="External"/><Relationship Id="rId8" Type="http://schemas.openxmlformats.org/officeDocument/2006/relationships/hyperlink" Target="https://theoryofknowledge.net/the-tok-course/tok-optional-themes/knowledge-and-technolog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1"/>
          <p:cNvPicPr preferRelativeResize="0"/>
          <p:nvPr/>
        </p:nvPicPr>
        <p:blipFill rotWithShape="1">
          <a:blip r:embed="rId3">
            <a:alphaModFix amt="50000"/>
          </a:blip>
          <a:srcRect b="7813" l="0" r="0" t="7813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"/>
          <p:cNvSpPr txBox="1"/>
          <p:nvPr>
            <p:ph type="ctrTitle"/>
          </p:nvPr>
        </p:nvSpPr>
        <p:spPr>
          <a:xfrm>
            <a:off x="952075" y="1382425"/>
            <a:ext cx="7268100" cy="210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latin typeface="Fugaz One"/>
                <a:ea typeface="Fugaz One"/>
                <a:cs typeface="Fugaz One"/>
                <a:sym typeface="Fugaz One"/>
              </a:rPr>
              <a:t>DESCARTES VS. LOCKE</a:t>
            </a:r>
            <a:endParaRPr sz="9000"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102" name="Google Shape;102;p21"/>
          <p:cNvSpPr txBox="1"/>
          <p:nvPr>
            <p:ph idx="1" type="subTitle"/>
          </p:nvPr>
        </p:nvSpPr>
        <p:spPr>
          <a:xfrm>
            <a:off x="952075" y="3867875"/>
            <a:ext cx="7268100" cy="8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D0E0E3"/>
                </a:solidFill>
              </a:rPr>
              <a:t>I can say whether I follow a rational or empirical approach to knowledge</a:t>
            </a:r>
            <a:endParaRPr i="1" sz="2400">
              <a:solidFill>
                <a:srgbClr val="D0E0E3"/>
              </a:solidFill>
            </a:endParaRPr>
          </a:p>
        </p:txBody>
      </p:sp>
      <p:sp>
        <p:nvSpPr>
          <p:cNvPr id="103" name="Google Shape;103;p21"/>
          <p:cNvSpPr txBox="1"/>
          <p:nvPr/>
        </p:nvSpPr>
        <p:spPr>
          <a:xfrm>
            <a:off x="1776425" y="356375"/>
            <a:ext cx="6443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BQ1</a:t>
            </a:r>
            <a:r>
              <a:rPr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Foundations </a:t>
            </a:r>
            <a:r>
              <a:rPr b="1" i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8</a:t>
            </a:r>
            <a:endParaRPr b="1" i="1" sz="3000">
              <a:solidFill>
                <a:srgbClr val="D0E0E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076" y="377975"/>
            <a:ext cx="639920" cy="6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 rotWithShape="1">
          <a:blip r:embed="rId3">
            <a:alphaModFix/>
          </a:blip>
          <a:srcRect b="7806" l="0" r="0" t="7798"/>
          <a:stretch/>
        </p:blipFill>
        <p:spPr>
          <a:xfrm>
            <a:off x="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/>
          <p:nvPr/>
        </p:nvSpPr>
        <p:spPr>
          <a:xfrm>
            <a:off x="0" y="861175"/>
            <a:ext cx="4568400" cy="34278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2"/>
          <p:cNvSpPr txBox="1"/>
          <p:nvPr>
            <p:ph type="title"/>
          </p:nvPr>
        </p:nvSpPr>
        <p:spPr>
          <a:xfrm>
            <a:off x="329350" y="1108375"/>
            <a:ext cx="3997500" cy="102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8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Starter</a:t>
            </a:r>
            <a:endParaRPr b="0" sz="48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29350" y="2195100"/>
            <a:ext cx="3997500" cy="18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How do you know with </a:t>
            </a:r>
            <a:r>
              <a:rPr b="1" lang="en-GB" sz="2000"/>
              <a:t>certainty</a:t>
            </a:r>
            <a:r>
              <a:rPr lang="en-GB" sz="2000"/>
              <a:t> that you’re not part of the Matrix, and that the reality you see is just an illusion?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cartes.png" id="117" name="Google Shape;117;p23"/>
          <p:cNvPicPr preferRelativeResize="0"/>
          <p:nvPr/>
        </p:nvPicPr>
        <p:blipFill rotWithShape="1">
          <a:blip r:embed="rId3">
            <a:alphaModFix/>
          </a:blip>
          <a:srcRect b="0" l="34849" r="10406" t="0"/>
          <a:stretch/>
        </p:blipFill>
        <p:spPr>
          <a:xfrm>
            <a:off x="4165300" y="0"/>
            <a:ext cx="49787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/>
          <p:nvPr>
            <p:ph type="title"/>
          </p:nvPr>
        </p:nvSpPr>
        <p:spPr>
          <a:xfrm>
            <a:off x="176350" y="531775"/>
            <a:ext cx="3568200" cy="97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8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Representing rationalism... </a:t>
            </a:r>
            <a:endParaRPr sz="28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176350" y="1554150"/>
            <a:ext cx="3568200" cy="3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Listen to the podcast on Descartes’s approach to knowledge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/>
              <a:t>Write, pair, share: What are the fundamentals of rationalism?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cke.png" id="124" name="Google Shape;124;p24"/>
          <p:cNvPicPr preferRelativeResize="0"/>
          <p:nvPr/>
        </p:nvPicPr>
        <p:blipFill rotWithShape="1">
          <a:blip r:embed="rId3">
            <a:alphaModFix/>
          </a:blip>
          <a:srcRect b="0" l="26771" r="20477" t="0"/>
          <a:stretch/>
        </p:blipFill>
        <p:spPr>
          <a:xfrm>
            <a:off x="4144250" y="0"/>
            <a:ext cx="49997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/>
          <p:nvPr>
            <p:ph type="title"/>
          </p:nvPr>
        </p:nvSpPr>
        <p:spPr>
          <a:xfrm>
            <a:off x="155825" y="582225"/>
            <a:ext cx="3662400" cy="100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9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Representing empiricism...</a:t>
            </a:r>
            <a:endParaRPr b="0" sz="29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155825" y="1710575"/>
            <a:ext cx="3599400" cy="31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Find out about  John Locke – how did his ideas and approaches to knowledge differ from Descartes?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icrophone.jpg" id="131" name="Google Shape;131;p25"/>
          <p:cNvPicPr preferRelativeResize="0"/>
          <p:nvPr/>
        </p:nvPicPr>
        <p:blipFill rotWithShape="1">
          <a:blip r:embed="rId3">
            <a:alphaModFix amt="60000"/>
          </a:blip>
          <a:srcRect b="0" l="27318" r="27323" t="0"/>
          <a:stretch/>
        </p:blipFill>
        <p:spPr>
          <a:xfrm>
            <a:off x="0" y="0"/>
            <a:ext cx="3512601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>
            <p:ph type="title"/>
          </p:nvPr>
        </p:nvSpPr>
        <p:spPr>
          <a:xfrm>
            <a:off x="191050" y="307825"/>
            <a:ext cx="31434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800">
                <a:latin typeface="Ultra"/>
                <a:ea typeface="Ultra"/>
                <a:cs typeface="Ultra"/>
                <a:sym typeface="Ultra"/>
              </a:rPr>
              <a:t>4-slide presentation</a:t>
            </a:r>
            <a:endParaRPr b="0" sz="28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Produce a Google Slides presentation, with the following content: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Slide 1</a:t>
            </a:r>
            <a:r>
              <a:rPr lang="en-GB"/>
              <a:t> An outline of Descartes’s approach to knowledge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Slide 2</a:t>
            </a:r>
            <a:r>
              <a:rPr lang="en-GB"/>
              <a:t> An outline of Locke’s approach to knowledge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Slide 3</a:t>
            </a:r>
            <a:r>
              <a:rPr lang="en-GB"/>
              <a:t> An explanation of which approach you prefer, and why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Slide 4</a:t>
            </a:r>
            <a:r>
              <a:rPr lang="en-GB"/>
              <a:t> A bibliography slide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You MUST include in your presentation a link to the coherence and correspondence truth tests.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/>
          <p:cNvPicPr preferRelativeResize="0"/>
          <p:nvPr/>
        </p:nvPicPr>
        <p:blipFill rotWithShape="1">
          <a:blip r:embed="rId3">
            <a:alphaModFix amt="60000"/>
          </a:blip>
          <a:srcRect b="0" l="27208" r="27208" t="0"/>
          <a:stretch/>
        </p:blipFill>
        <p:spPr>
          <a:xfrm>
            <a:off x="0" y="0"/>
            <a:ext cx="3512602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/>
          <p:nvPr>
            <p:ph type="title"/>
          </p:nvPr>
        </p:nvSpPr>
        <p:spPr>
          <a:xfrm>
            <a:off x="217850" y="307825"/>
            <a:ext cx="30618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400">
                <a:latin typeface="Ultra"/>
                <a:ea typeface="Ultra"/>
                <a:cs typeface="Ultra"/>
                <a:sym typeface="Ultra"/>
              </a:rPr>
              <a:t>Links to the TOK exhibition</a:t>
            </a:r>
            <a:endParaRPr b="0" sz="34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Related exhibition prompt</a:t>
            </a:r>
            <a:r>
              <a:rPr lang="en-GB" sz="1900"/>
              <a:t> </a:t>
            </a:r>
            <a:r>
              <a:rPr i="1" lang="en-GB" sz="1900"/>
              <a:t>Are some types of knowledge more useful than others</a:t>
            </a:r>
            <a:r>
              <a:rPr i="1" lang="en-GB" sz="1900"/>
              <a:t> (IAP-2)?</a:t>
            </a:r>
            <a:endParaRPr i="1"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Refer to the ideas from this lesson to answer this question.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For example, is rational or empirical knowledge more ‘useful’ in helping us to understand the world? How should we define ‘useful’? 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1000"/>
              </a:spcAft>
              <a:buSzPts val="1900"/>
              <a:buChar char="●"/>
            </a:pPr>
            <a:r>
              <a:rPr lang="en-GB" sz="1900"/>
              <a:t>Which objects could help to illustrate your answer?</a:t>
            </a:r>
            <a:endParaRPr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7"/>
          <p:cNvPicPr preferRelativeResize="0"/>
          <p:nvPr/>
        </p:nvPicPr>
        <p:blipFill rotWithShape="1">
          <a:blip r:embed="rId3">
            <a:alphaModFix/>
          </a:blip>
          <a:srcRect b="0" l="2052" r="2052" t="0"/>
          <a:stretch/>
        </p:blipFill>
        <p:spPr>
          <a:xfrm>
            <a:off x="326950" y="261675"/>
            <a:ext cx="5717250" cy="4516201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6290450" y="629075"/>
            <a:ext cx="2513400" cy="3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Exit</a:t>
            </a:r>
            <a:endParaRPr sz="50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/>
              <a:t>Which areas of knowledge and optional themes lend themselves more naturally to rationalism?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/>
              <a:t>Which ones to empiricism?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 rot="-5400000">
            <a:off x="-1204225" y="1951875"/>
            <a:ext cx="44568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45818E"/>
                </a:solidFill>
              </a:rPr>
              <a:t>Linking this lesson to the course</a:t>
            </a:r>
            <a:endParaRPr sz="2700">
              <a:solidFill>
                <a:srgbClr val="45818E"/>
              </a:solidFill>
            </a:endParaRPr>
          </a:p>
        </p:txBody>
      </p:sp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2002325" y="371625"/>
            <a:ext cx="6830100" cy="1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-GB" sz="1400"/>
              <a:t>During this lesson, we consider the </a:t>
            </a:r>
            <a:r>
              <a:rPr i="1" lang="en-GB" sz="1400">
                <a:highlight>
                  <a:srgbClr val="D0E0E3"/>
                </a:highlight>
              </a:rPr>
              <a:t>highlighted</a:t>
            </a:r>
            <a:r>
              <a:rPr i="1" lang="en-GB" sz="1400"/>
              <a:t> aspects of the TOK course</a:t>
            </a:r>
            <a:endParaRPr i="1" sz="14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i="1" lang="en-GB" sz="1400"/>
              <a:t>The images used in the presentation slides can also give students ideas about selecting exhibition objects; see also our link below to </a:t>
            </a:r>
            <a:r>
              <a:rPr b="1" i="1" lang="en-GB" sz="1400">
                <a:highlight>
                  <a:srgbClr val="FBD1E6"/>
                </a:highlight>
              </a:rPr>
              <a:t>specific IA prompts</a:t>
            </a:r>
            <a:endParaRPr i="1" sz="1400"/>
          </a:p>
        </p:txBody>
      </p:sp>
      <p:graphicFrame>
        <p:nvGraphicFramePr>
          <p:cNvPr id="153" name="Google Shape;153;p28"/>
          <p:cNvGraphicFramePr/>
          <p:nvPr/>
        </p:nvGraphicFramePr>
        <p:xfrm>
          <a:off x="2002350" y="176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{858BDFCF-7FED-451C-B928-B8CE68753279}</a:tableStyleId>
              </a:tblPr>
              <a:tblGrid>
                <a:gridCol w="1694025"/>
                <a:gridCol w="1694025"/>
                <a:gridCol w="1694025"/>
                <a:gridCol w="1694025"/>
              </a:tblGrid>
              <a:tr h="58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CORE THEME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OPTIONAL THEMES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AREAS OF KNOWLEDGE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TOK ASSESSMENT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78225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Knowledge &amp; the knower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Indigenous societies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arts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essay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4679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Language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History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 vMerge="1"/>
              </a:tr>
              <a:tr h="484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Politics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human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exhibition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Could be linked to IAP-2 (types), IAP-28 (objectivity), IAP-33 (development)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BD1E6"/>
                    </a:solidFill>
                  </a:tcPr>
                </a:tc>
              </a:tr>
              <a:tr h="528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Religion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Mathematics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 vMerge="1"/>
              </a:tr>
              <a:tr h="511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Technology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The natural sciences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356650" y="2442450"/>
            <a:ext cx="2698800" cy="23751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CORE THEME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u="sng">
                <a:solidFill>
                  <a:schemeClr val="hlink"/>
                </a:solidFill>
                <a:hlinkClick r:id="rId3"/>
              </a:rPr>
              <a:t>Knowledge &amp; the knower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59" name="Google Shape;159;p29"/>
          <p:cNvSpPr txBox="1"/>
          <p:nvPr/>
        </p:nvSpPr>
        <p:spPr>
          <a:xfrm>
            <a:off x="3234000" y="2442475"/>
            <a:ext cx="2752500" cy="237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THEMES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Indigenous societies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Language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Politics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Religion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Technology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6172675" y="2442450"/>
            <a:ext cx="2698800" cy="2375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AREAS OF KNOWLEDGE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The arts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0"/>
              </a:rPr>
              <a:t>History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1"/>
              </a:rPr>
              <a:t>Human sciences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2"/>
              </a:rPr>
              <a:t>Mathematics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3"/>
              </a:rPr>
              <a:t>Natural sciences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3234000" y="301925"/>
            <a:ext cx="56376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Explore the TOK themes and areas of knowledge in more depth via a range of thinkers, media sources, and other resources, in our </a:t>
            </a:r>
            <a:r>
              <a:rPr b="1" lang="en-GB">
                <a:solidFill>
                  <a:srgbClr val="45818E"/>
                </a:solidFill>
                <a:latin typeface="Proxima Nova"/>
                <a:ea typeface="Proxima Nova"/>
                <a:cs typeface="Proxima Nova"/>
                <a:sym typeface="Proxima Nova"/>
              </a:rPr>
              <a:t>EXPLORATION POINTS DOCUMENTS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b="1">
              <a:solidFill>
                <a:srgbClr val="21212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documents via the links below. You’ll also find the EP icons on all of the </a:t>
            </a:r>
            <a:r>
              <a:rPr b="1"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4"/>
              </a:rPr>
              <a:t>TOK course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 pages of the site to help you unpack the quotes, KQs, and real-life situations that you find there.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2" name="Google Shape;162;p2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6650" y="301925"/>
            <a:ext cx="2698799" cy="179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